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</p:sldIdLst>
  <p:sldSz cy="5143500" cx="9144000"/>
  <p:notesSz cx="6858000" cy="9144000"/>
  <p:embeddedFontLst>
    <p:embeddedFont>
      <p:font typeface="Old Standard TT"/>
      <p:regular r:id="rId75"/>
      <p:bold r:id="rId76"/>
      <p: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OldStandardTT-regular.fntdata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OldStandardTT-italic.fntdata"/><Relationship Id="rId32" Type="http://schemas.openxmlformats.org/officeDocument/2006/relationships/slide" Target="slides/slide26.xml"/><Relationship Id="rId76" Type="http://schemas.openxmlformats.org/officeDocument/2006/relationships/font" Target="fonts/OldStandardTT-bold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he-vanishing-gradient-problem-69bf08b15484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he-vanishing-gradient-problem-69bf08b15484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9269e63af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9269e63a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aef5178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aef5178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aef51784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aef51784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c1fac11d7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c1fac11d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9269e63af_0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9269e63a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d4c8d71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bd4c8d71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bd4b3ae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bd4b3ae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bd4b3ae0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bd4b3ae0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bd4b3ae0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bd4b3ae0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bd4b3ae0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bd4b3ae0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aef51784b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aef51784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1fac11d7_3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1fac11d7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results achieved by classical machine learning methods with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into activation of neurons in </a:t>
            </a:r>
            <a:r>
              <a:rPr lang="en"/>
              <a:t>different</a:t>
            </a:r>
            <a:r>
              <a:rPr lang="en"/>
              <a:t> layers of the neural network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bd4b3ae0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bd4b3ae0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bd4b3ae0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bd4b3ae0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bd4b3ae07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bd4b3ae07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bd4b3ae0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bd4b3ae0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bd4b3ae0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bd4b3ae0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bd4b3ae0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bd4b3ae0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bd4b3ae0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bd4b3ae0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bd4b3ae0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bd4b3ae0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3fae6a57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3fae6a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985cc6350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985cc635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9269e63af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9269e63a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c1fac11d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c1fac11d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c1fac11d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c1fac11d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a4ac2edda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a4ac2ed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a174ed6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a174ed6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a57ea28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a57ea28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vanishing gradients problem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-  gradients of NNs with many layers tend to either explode or vanish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by decreasing the step for large gradients to avoid exploding and increasing the step for small gradients to avoid vanishing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Simply put, RMSprop uses an adaptive learning rate instead of treating the learning rate as a hyperparameter. This means that the learning rate changes over time.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a57ea28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a57ea28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/>
              </a:rPr>
              <a:t>vanishing gradients problem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-  gradients of NNs with many layers tend to either explode or vanish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by decreasing the step for large gradients to avoid exploding and increasing the step for small gradients to avoid vanishing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Simply put, RMSprop uses an adaptive learning rate instead of treating the learning rate as a hyperparameter. This means that the learning rate changes over time.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a57ea28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a57ea28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Classes were not one hot encoded - 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8d70cc3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8d70cc3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2x2 pooling layers (reducing the number of parameters) 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50% dropout layers (regularization)</a:t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a57ea28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a57ea28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a57ea28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a57ea28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8d70cc3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8d70cc3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a57ea28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a57ea28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a728750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a728750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a728750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a728750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a7287504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a728750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a728750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a728750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a7287504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a728750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a728750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a728750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a57ea288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a57ea288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a57ea288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a57ea288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be448be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be448be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bd4c8d71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bd4c8d71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a7287504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2a728750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a72875046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a7287504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a57ea28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a57ea28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a57ea288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a57ea288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be448be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be448be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be448be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be448be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be448be9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be448be9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2a57ea28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2a57ea28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a57ea288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a57ea288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a57ea288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a57ea288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bd4c8d71c_1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bd4c8d71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a57ea288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a57ea288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a57ea288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a57ea288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a57ea288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a57ea288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a57ea288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a57ea288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a7287504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a728750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a174ed6d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a174ed6d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c1fac11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c1fac11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c1fac11d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c1fac11d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9269e63af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9269e63a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a174ed6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a174ed6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9269e63af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9269e63a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ef51784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aef51784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2022 Spring DSE I2100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Applied Machine Learning and Data Mining </a:t>
            </a:r>
            <a:endParaRPr sz="3000"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Michael Grossberg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Chikako Olsen, </a:t>
            </a:r>
            <a:r>
              <a:rPr lang="en"/>
              <a:t>Ivan Miller, Rabiul Hossain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311700" y="269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FisherFace (PCA + LDA)</a:t>
            </a:r>
            <a:endParaRPr/>
          </a:p>
        </p:txBody>
      </p:sp>
      <p:sp>
        <p:nvSpPr>
          <p:cNvPr id="162" name="Google Shape;162;p34"/>
          <p:cNvSpPr txBox="1"/>
          <p:nvPr>
            <p:ph type="title"/>
          </p:nvPr>
        </p:nvSpPr>
        <p:spPr>
          <a:xfrm>
            <a:off x="311700" y="2332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 (</a:t>
            </a:r>
            <a:r>
              <a:rPr lang="en"/>
              <a:t>Histogram of oriented gradients)</a:t>
            </a: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75" y="3019875"/>
            <a:ext cx="5858249" cy="18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8550"/>
            <a:ext cx="8839199" cy="140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 of Features (Bag of Visual Words)</a:t>
            </a:r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75" y="963749"/>
            <a:ext cx="6575178" cy="1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311700" y="598075"/>
            <a:ext cx="74316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Extract feature </a:t>
            </a:r>
            <a:r>
              <a:rPr lang="en" sz="1600"/>
              <a:t>descriptors.</a:t>
            </a:r>
            <a:endParaRPr sz="1600"/>
          </a:p>
        </p:txBody>
      </p:sp>
      <p:sp>
        <p:nvSpPr>
          <p:cNvPr id="172" name="Google Shape;172;p35"/>
          <p:cNvSpPr txBox="1"/>
          <p:nvPr>
            <p:ph idx="1" type="body"/>
          </p:nvPr>
        </p:nvSpPr>
        <p:spPr>
          <a:xfrm>
            <a:off x="373450" y="2265150"/>
            <a:ext cx="82725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	Apply the k-means clustering to the extracted feature descriptors to define the features (visual words).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3.	Use the bag of visual words to encode an image in an image set into a histogram of visual words.</a:t>
            </a:r>
            <a:endParaRPr sz="1600"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7425" y="3641375"/>
            <a:ext cx="6129201" cy="1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transformation</a:t>
            </a:r>
            <a:endParaRPr/>
          </a:p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Original Image </a:t>
            </a:r>
            <a:endParaRPr sz="16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0" name="Google Shape;180;p36"/>
          <p:cNvSpPr txBox="1"/>
          <p:nvPr>
            <p:ph idx="1" type="body"/>
          </p:nvPr>
        </p:nvSpPr>
        <p:spPr>
          <a:xfrm>
            <a:off x="4786525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Transformed Image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63" y="1839125"/>
            <a:ext cx="23907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713" y="1744925"/>
            <a:ext cx="23907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88" name="Google Shape;188;p3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lgorithms we used</a:t>
            </a:r>
            <a:endParaRPr/>
          </a:p>
        </p:txBody>
      </p:sp>
      <p:sp>
        <p:nvSpPr>
          <p:cNvPr id="189" name="Google Shape;189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SVM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SGD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 for comparison</a:t>
            </a:r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606275" y="1171675"/>
            <a:ext cx="7431600" cy="3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SVM parameters:  </a:t>
            </a:r>
            <a:endParaRPr sz="16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kernel = ‘rbf’, gamma = ‘auto’, C = 5, decision_function_shape=’ovo’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KNN parameters: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	n_neighbors = 3, weights = ‘distance’, metric = ‘minkowski’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152400"/>
            <a:ext cx="78926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75" y="152400"/>
            <a:ext cx="79130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0" y="152400"/>
            <a:ext cx="78378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0" y="152400"/>
            <a:ext cx="8012651" cy="48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00" y="152400"/>
            <a:ext cx="77684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490250" y="526350"/>
            <a:ext cx="804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Goals</a:t>
            </a:r>
            <a:endParaRPr sz="25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Detect human emotion from face expression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Find out which feature transformation works the best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Find out which ML model gives the best accuracy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Compare results achieved by classical ML methods with NN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Look into activation of neurons in different layers of the NN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00" y="152400"/>
            <a:ext cx="79531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152400"/>
            <a:ext cx="78961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50" y="152400"/>
            <a:ext cx="79656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00" y="1593200"/>
            <a:ext cx="37242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7"/>
          <p:cNvSpPr txBox="1"/>
          <p:nvPr/>
        </p:nvSpPr>
        <p:spPr>
          <a:xfrm>
            <a:off x="1299500" y="1058225"/>
            <a:ext cx="24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SVM (PCA Standardization)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47"/>
          <p:cNvSpPr txBox="1"/>
          <p:nvPr/>
        </p:nvSpPr>
        <p:spPr>
          <a:xfrm>
            <a:off x="5920825" y="1058225"/>
            <a:ext cx="23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KNN  (HoG)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4" name="Google Shape;2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725" y="1593200"/>
            <a:ext cx="36957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</a:t>
            </a:r>
            <a:r>
              <a:rPr lang="en"/>
              <a:t>Metrics</a:t>
            </a:r>
            <a:endParaRPr/>
          </a:p>
        </p:txBody>
      </p:sp>
      <p:sp>
        <p:nvSpPr>
          <p:cNvPr id="250" name="Google Shape;250;p48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 (PCA Standardization)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Precision: 0.577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Recall: 0.559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F1: 0.564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Accuracy: 0.558</a:t>
            </a:r>
            <a:endParaRPr/>
          </a:p>
        </p:txBody>
      </p:sp>
      <p:sp>
        <p:nvSpPr>
          <p:cNvPr id="251" name="Google Shape;251;p48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KNN  (HoG)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Precision: 0.532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Recall: 0.540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F1: 0.532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Accuracy: 0.527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269200" y="80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</a:t>
            </a:r>
            <a:endParaRPr/>
          </a:p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226675" y="789100"/>
            <a:ext cx="3999900" cy="4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(PCA Standardization)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precision   recall  f1-score  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angry       0.39      0.33      0.36       957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disgust       0.99      0.99      0.99       830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fear         0.43      0.36      0.39      1024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happy       0.58      0.73      0.65      1774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sad         0.40      0.39      0.40      1247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surprise       0.79      0.63      0.70       831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neutral       0.46      0.48      0.47      123</a:t>
            </a:r>
            <a:r>
              <a:rPr lang="en"/>
              <a:t>3</a:t>
            </a:r>
            <a:endParaRPr/>
          </a:p>
        </p:txBody>
      </p:sp>
      <p:sp>
        <p:nvSpPr>
          <p:cNvPr id="258" name="Google Shape;258;p49"/>
          <p:cNvSpPr txBox="1"/>
          <p:nvPr>
            <p:ph idx="2" type="body"/>
          </p:nvPr>
        </p:nvSpPr>
        <p:spPr>
          <a:xfrm>
            <a:off x="4832400" y="789100"/>
            <a:ext cx="3999900" cy="4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 (HoG)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		precision    recall  f1-score  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angry       0.42      0.35      0.38       957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disgust       0.84      1.00      0.91       830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fear         0.47      0.41      0.44      1024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happy       0.54      0.62      0.58      1774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sad         0.45      0.33      0.38      1247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surprise       0.63      0.64      0.64       831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neutral       0.37      0.42      0.39      1233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 (continue)</a:t>
            </a:r>
            <a:endParaRPr/>
          </a:p>
        </p:txBody>
      </p:sp>
      <p:sp>
        <p:nvSpPr>
          <p:cNvPr id="264" name="Google Shape;264;p5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 (PCA Standardization) 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precision    recall  f1-score  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accuracy                          	        0.56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macro avg       	0.58      0.56      0.56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weighted avg       0.56      0.56      0.55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5" name="Google Shape;265;p5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 (HoG)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precision    recall  f1-score  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accuracy                           	        0.53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macro avg       	0.53      0.54      0.53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weighted avg       0.52      0.53      0.52      7896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curve</a:t>
            </a:r>
            <a:endParaRPr/>
          </a:p>
        </p:txBody>
      </p:sp>
      <p:sp>
        <p:nvSpPr>
          <p:cNvPr id="271" name="Google Shape;271;p5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272" name="Google Shape;272;p51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KNN</a:t>
            </a:r>
            <a:endParaRPr/>
          </a:p>
        </p:txBody>
      </p:sp>
      <p:pic>
        <p:nvPicPr>
          <p:cNvPr id="273" name="Google Shape;2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63" y="1678363"/>
            <a:ext cx="40862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500" y="1722862"/>
            <a:ext cx="3999900" cy="251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</a:t>
            </a:r>
            <a:endParaRPr/>
          </a:p>
        </p:txBody>
      </p:sp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SGD</a:t>
            </a:r>
            <a:r>
              <a:rPr lang="en" sz="1600" u="sng"/>
              <a:t> Parameters</a:t>
            </a:r>
            <a:endParaRPr sz="16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Alpha</a:t>
            </a:r>
            <a:r>
              <a:rPr lang="en" sz="1600"/>
              <a:t>: 0.1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Penalty: L2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max_iter: 5000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Loss: log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4786525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Results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Original dataset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Accuracy: 27.1%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Affine transformation/Augmentation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Accuracy: 15.55%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HoG Rescaled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Accuracy: 45.29%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</a:t>
            </a:r>
            <a:endParaRPr/>
          </a:p>
        </p:txBody>
      </p:sp>
      <p:sp>
        <p:nvSpPr>
          <p:cNvPr id="287" name="Google Shape;287;p53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RandomForest</a:t>
            </a:r>
            <a:r>
              <a:rPr lang="en" sz="1600" u="sng"/>
              <a:t> Parameters</a:t>
            </a:r>
            <a:endParaRPr sz="16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criterion</a:t>
            </a:r>
            <a:r>
              <a:rPr lang="en" sz="1600"/>
              <a:t>: </a:t>
            </a:r>
            <a:r>
              <a:rPr lang="en" sz="1600"/>
              <a:t>entropy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max_depth</a:t>
            </a:r>
            <a:r>
              <a:rPr lang="en" sz="1600"/>
              <a:t>: 8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max_features</a:t>
            </a:r>
            <a:r>
              <a:rPr lang="en" sz="1600"/>
              <a:t>: auto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n_estimators</a:t>
            </a:r>
            <a:r>
              <a:rPr lang="en" sz="1600"/>
              <a:t>: 200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8" name="Google Shape;288;p53"/>
          <p:cNvSpPr txBox="1"/>
          <p:nvPr>
            <p:ph idx="1" type="body"/>
          </p:nvPr>
        </p:nvSpPr>
        <p:spPr>
          <a:xfrm>
            <a:off x="4786525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Results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Original dataset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Accuracy: 44.9%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Affine transformation/Augmentation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Accuracy: 17.21%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HoG Rescaled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Accuracy: 48.19%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7376" cy="48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299" name="Google Shape;299;p55"/>
          <p:cNvSpPr txBox="1"/>
          <p:nvPr/>
        </p:nvSpPr>
        <p:spPr>
          <a:xfrm>
            <a:off x="1299500" y="1058225"/>
            <a:ext cx="24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SDG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(HoG)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0" name="Google Shape;300;p55"/>
          <p:cNvSpPr txBox="1"/>
          <p:nvPr/>
        </p:nvSpPr>
        <p:spPr>
          <a:xfrm>
            <a:off x="5920825" y="1058225"/>
            <a:ext cx="23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Randomforest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(HoG)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01" name="Google Shape;3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5" y="1536600"/>
            <a:ext cx="3185259" cy="33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09" y="1458425"/>
            <a:ext cx="3273627" cy="3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490250" y="526350"/>
            <a:ext cx="804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Overall</a:t>
            </a:r>
            <a:endParaRPr sz="25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The best accuracy among BoF are below than benchmark.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EigenFace and HoG were  the best result.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Alghouth highest accuracy 55.4% may seem not high, it is good result compare to benchmark.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 txBox="1"/>
          <p:nvPr>
            <p:ph type="title"/>
          </p:nvPr>
        </p:nvSpPr>
        <p:spPr>
          <a:xfrm>
            <a:off x="3117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 (Root Mean Squared Propagation)</a:t>
            </a:r>
            <a:endParaRPr/>
          </a:p>
        </p:txBody>
      </p:sp>
      <p:sp>
        <p:nvSpPr>
          <p:cNvPr id="318" name="Google Shape;318;p58"/>
          <p:cNvSpPr txBox="1"/>
          <p:nvPr>
            <p:ph idx="1" type="body"/>
          </p:nvPr>
        </p:nvSpPr>
        <p:spPr>
          <a:xfrm>
            <a:off x="331650" y="755700"/>
            <a:ext cx="84807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Solves </a:t>
            </a:r>
            <a:r>
              <a:rPr b="1" lang="en" sz="1600"/>
              <a:t>vanishing gradients problem</a:t>
            </a:r>
            <a:r>
              <a:rPr lang="en" sz="1600"/>
              <a:t>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a moving average of squared gradients to normalize them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Divide the gradient by the root of this average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Adaptive learning rate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 txBox="1"/>
          <p:nvPr>
            <p:ph type="title"/>
          </p:nvPr>
        </p:nvSpPr>
        <p:spPr>
          <a:xfrm>
            <a:off x="3117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RMSProp Update Rule</a:t>
            </a:r>
            <a:endParaRPr/>
          </a:p>
        </p:txBody>
      </p:sp>
      <p:sp>
        <p:nvSpPr>
          <p:cNvPr id="324" name="Google Shape;324;p59"/>
          <p:cNvSpPr txBox="1"/>
          <p:nvPr>
            <p:ph idx="1" type="body"/>
          </p:nvPr>
        </p:nvSpPr>
        <p:spPr>
          <a:xfrm>
            <a:off x="311700" y="1389600"/>
            <a:ext cx="8480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25" name="Google Shape;3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426" y="755700"/>
            <a:ext cx="5924950" cy="419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331" name="Google Shape;331;p60"/>
          <p:cNvSpPr txBox="1"/>
          <p:nvPr>
            <p:ph idx="1" type="body"/>
          </p:nvPr>
        </p:nvSpPr>
        <p:spPr>
          <a:xfrm>
            <a:off x="385800" y="755700"/>
            <a:ext cx="8480700" cy="18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Sparse Categorical Cross Entropy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1677300" y="197250"/>
            <a:ext cx="6007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with </a:t>
            </a:r>
            <a:endParaRPr/>
          </a:p>
        </p:txBody>
      </p:sp>
      <p:sp>
        <p:nvSpPr>
          <p:cNvPr id="337" name="Google Shape;337;p61"/>
          <p:cNvSpPr txBox="1"/>
          <p:nvPr>
            <p:ph idx="1" type="body"/>
          </p:nvPr>
        </p:nvSpPr>
        <p:spPr>
          <a:xfrm>
            <a:off x="483950" y="1965875"/>
            <a:ext cx="3916800" cy="27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 S</a:t>
            </a:r>
            <a:r>
              <a:rPr lang="en" sz="1600"/>
              <a:t>ets of Convolutional and Pooling layers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Convolutional</a:t>
            </a:r>
            <a:r>
              <a:rPr lang="en" sz="1600"/>
              <a:t>: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3x3 kernel size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RELU Activation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Pooling</a:t>
            </a:r>
            <a:r>
              <a:rPr lang="en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2x2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50% </a:t>
            </a:r>
            <a:r>
              <a:rPr b="1" lang="en" sz="1600"/>
              <a:t>Dropout</a:t>
            </a:r>
            <a:r>
              <a:rPr lang="en" sz="1600"/>
              <a:t> layer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8" name="Google Shape;3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050" y="36075"/>
            <a:ext cx="4421425" cy="11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1"/>
          <p:cNvSpPr txBox="1"/>
          <p:nvPr>
            <p:ph idx="1" type="body"/>
          </p:nvPr>
        </p:nvSpPr>
        <p:spPr>
          <a:xfrm>
            <a:off x="5645100" y="2371175"/>
            <a:ext cx="3189000" cy="25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</a:t>
            </a:r>
            <a:r>
              <a:rPr b="1" lang="en" sz="1600"/>
              <a:t>Dense</a:t>
            </a:r>
            <a:r>
              <a:rPr lang="en" sz="1600"/>
              <a:t> layers: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512 Units, RELU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256 </a:t>
            </a:r>
            <a:r>
              <a:rPr lang="en" sz="1600"/>
              <a:t>Units, RELU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Dense</a:t>
            </a:r>
            <a:r>
              <a:rPr lang="en" sz="1600"/>
              <a:t>: 7 Units, Softmax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800 epochs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</a:t>
            </a:r>
            <a:endParaRPr/>
          </a:p>
        </p:txBody>
      </p:sp>
      <p:sp>
        <p:nvSpPr>
          <p:cNvPr id="345" name="Google Shape;345;p62"/>
          <p:cNvSpPr txBox="1"/>
          <p:nvPr>
            <p:ph idx="1" type="body"/>
          </p:nvPr>
        </p:nvSpPr>
        <p:spPr>
          <a:xfrm>
            <a:off x="385800" y="755700"/>
            <a:ext cx="8480700" cy="4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163" y="506050"/>
            <a:ext cx="7065974" cy="46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</a:t>
            </a:r>
            <a:endParaRPr/>
          </a:p>
        </p:txBody>
      </p:sp>
      <p:pic>
        <p:nvPicPr>
          <p:cNvPr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13" y="552038"/>
            <a:ext cx="7605174" cy="4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311700" y="1171675"/>
            <a:ext cx="3774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Kaggle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48x48 grayscale images of faces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36k images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7 classes of emotions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8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138" y="0"/>
            <a:ext cx="50868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 in batches ~ 7s per epoch</a:t>
            </a:r>
            <a:endParaRPr/>
          </a:p>
        </p:txBody>
      </p:sp>
      <p:sp>
        <p:nvSpPr>
          <p:cNvPr id="358" name="Google Shape;358;p64"/>
          <p:cNvSpPr txBox="1"/>
          <p:nvPr>
            <p:ph idx="1" type="body"/>
          </p:nvPr>
        </p:nvSpPr>
        <p:spPr>
          <a:xfrm>
            <a:off x="385800" y="755700"/>
            <a:ext cx="8480700" cy="4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40 degree random rotation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20% width/height shift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 to 20% zoom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 to 20% shear (stretch)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Random horizontal flip</a:t>
            </a: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Rotation</a:t>
            </a:r>
            <a:endParaRPr/>
          </a:p>
        </p:txBody>
      </p:sp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5388"/>
            <a:ext cx="8839202" cy="1932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Width Shift</a:t>
            </a:r>
            <a:endParaRPr/>
          </a:p>
        </p:txBody>
      </p:sp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6525"/>
            <a:ext cx="8839202" cy="191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Height Shift</a:t>
            </a:r>
            <a:endParaRPr/>
          </a:p>
        </p:txBody>
      </p:sp>
      <p:pic>
        <p:nvPicPr>
          <p:cNvPr id="376" name="Google Shape;3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8250"/>
            <a:ext cx="8839202" cy="194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Zoom</a:t>
            </a:r>
            <a:endParaRPr/>
          </a:p>
        </p:txBody>
      </p:sp>
      <p:pic>
        <p:nvPicPr>
          <p:cNvPr id="382" name="Google Shape;3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8388"/>
            <a:ext cx="8839200" cy="19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9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Horizontal Flip</a:t>
            </a:r>
            <a:endParaRPr/>
          </a:p>
        </p:txBody>
      </p:sp>
      <p:pic>
        <p:nvPicPr>
          <p:cNvPr id="388" name="Google Shape;3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0125"/>
            <a:ext cx="8839200" cy="196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0"/>
          <p:cNvSpPr txBox="1"/>
          <p:nvPr>
            <p:ph type="title"/>
          </p:nvPr>
        </p:nvSpPr>
        <p:spPr>
          <a:xfrm>
            <a:off x="385800" y="0"/>
            <a:ext cx="837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Augmentation: All Transformations</a:t>
            </a:r>
            <a:endParaRPr/>
          </a:p>
        </p:txBody>
      </p:sp>
      <p:pic>
        <p:nvPicPr>
          <p:cNvPr id="394" name="Google Shape;3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8388"/>
            <a:ext cx="8839200" cy="19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1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1"/>
          <p:cNvSpPr txBox="1"/>
          <p:nvPr>
            <p:ph idx="1" type="body"/>
          </p:nvPr>
        </p:nvSpPr>
        <p:spPr>
          <a:xfrm>
            <a:off x="385800" y="755700"/>
            <a:ext cx="8480700" cy="4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1" name="Google Shape;4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080" y="31562"/>
            <a:ext cx="5909835" cy="50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2"/>
          <p:cNvSpPr txBox="1"/>
          <p:nvPr>
            <p:ph idx="1" type="body"/>
          </p:nvPr>
        </p:nvSpPr>
        <p:spPr>
          <a:xfrm>
            <a:off x="385800" y="755700"/>
            <a:ext cx="8480700" cy="4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08" name="Google Shape;4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54" y="0"/>
            <a:ext cx="59438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>
            <p:ph idx="1" type="body"/>
          </p:nvPr>
        </p:nvSpPr>
        <p:spPr>
          <a:xfrm>
            <a:off x="7072350" y="4354250"/>
            <a:ext cx="18579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Diagonal elements represent the percent of labels for which the class predicted by the model was correct.</a:t>
            </a:r>
            <a:endParaRPr sz="1000"/>
          </a:p>
        </p:txBody>
      </p:sp>
      <p:pic>
        <p:nvPicPr>
          <p:cNvPr id="414" name="Google Shape;4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666" y="0"/>
            <a:ext cx="47906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400" y="1144175"/>
            <a:ext cx="5882375" cy="37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563" y="0"/>
            <a:ext cx="5086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/>
          <p:nvPr/>
        </p:nvSpPr>
        <p:spPr>
          <a:xfrm>
            <a:off x="4056300" y="3040250"/>
            <a:ext cx="1031400" cy="1085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74"/>
          <p:cNvSpPr/>
          <p:nvPr/>
        </p:nvSpPr>
        <p:spPr>
          <a:xfrm>
            <a:off x="5087700" y="4057800"/>
            <a:ext cx="1031400" cy="1085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4"/>
          <p:cNvSpPr/>
          <p:nvPr/>
        </p:nvSpPr>
        <p:spPr>
          <a:xfrm>
            <a:off x="6119100" y="2028900"/>
            <a:ext cx="1031400" cy="10857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74"/>
          <p:cNvSpPr/>
          <p:nvPr/>
        </p:nvSpPr>
        <p:spPr>
          <a:xfrm>
            <a:off x="5087700" y="1017925"/>
            <a:ext cx="1031400" cy="10857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74"/>
          <p:cNvSpPr txBox="1"/>
          <p:nvPr>
            <p:ph idx="1" type="body"/>
          </p:nvPr>
        </p:nvSpPr>
        <p:spPr>
          <a:xfrm>
            <a:off x="7072350" y="4354250"/>
            <a:ext cx="1857900" cy="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Top 5 models from Kaggle competition  have accuracy between 65 and 71%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/>
          <p:nvPr>
            <p:ph type="title"/>
          </p:nvPr>
        </p:nvSpPr>
        <p:spPr>
          <a:xfrm>
            <a:off x="490250" y="526350"/>
            <a:ext cx="804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1"/>
                </a:solidFill>
              </a:rPr>
              <a:t>Learnings about Neural Networks:</a:t>
            </a:r>
            <a:endParaRPr sz="25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Data!!!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Model design matters! </a:t>
            </a:r>
            <a:endParaRPr sz="21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en" sz="2100">
                <a:solidFill>
                  <a:schemeClr val="lt1"/>
                </a:solidFill>
              </a:rPr>
              <a:t>Learn in batches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6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Maps - Original Image - Fear</a:t>
            </a:r>
            <a:endParaRPr/>
          </a:p>
        </p:txBody>
      </p:sp>
      <p:pic>
        <p:nvPicPr>
          <p:cNvPr id="435" name="Google Shape;4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25" y="1058225"/>
            <a:ext cx="4235326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7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1st Convolutional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(48 x 48)</a:t>
            </a:r>
            <a:endParaRPr sz="1200"/>
          </a:p>
        </p:txBody>
      </p:sp>
      <p:pic>
        <p:nvPicPr>
          <p:cNvPr id="441" name="Google Shape;4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150" y="0"/>
            <a:ext cx="46777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7"/>
          <p:cNvSpPr/>
          <p:nvPr/>
        </p:nvSpPr>
        <p:spPr>
          <a:xfrm>
            <a:off x="2947150" y="2571750"/>
            <a:ext cx="884100" cy="94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7"/>
          <p:cNvSpPr/>
          <p:nvPr/>
        </p:nvSpPr>
        <p:spPr>
          <a:xfrm>
            <a:off x="5333200" y="754175"/>
            <a:ext cx="884100" cy="94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8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1st Pooling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(24 x 24)</a:t>
            </a:r>
            <a:endParaRPr sz="1200"/>
          </a:p>
        </p:txBody>
      </p:sp>
      <p:pic>
        <p:nvPicPr>
          <p:cNvPr id="449" name="Google Shape;4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430" y="0"/>
            <a:ext cx="47111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9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2nd Convolutional Layer (22 x 22)</a:t>
            </a:r>
            <a:endParaRPr sz="1200"/>
          </a:p>
        </p:txBody>
      </p:sp>
      <p:pic>
        <p:nvPicPr>
          <p:cNvPr id="455" name="Google Shape;4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594" y="0"/>
            <a:ext cx="47128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0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2nd Pooling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(11 x 11)</a:t>
            </a:r>
            <a:endParaRPr sz="1200"/>
          </a:p>
        </p:txBody>
      </p:sp>
      <p:pic>
        <p:nvPicPr>
          <p:cNvPr id="461" name="Google Shape;46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650" y="1"/>
            <a:ext cx="46527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335" y="0"/>
            <a:ext cx="46433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1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3rd Convolutional Layer (9 x 9)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26" y="0"/>
            <a:ext cx="46097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2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3rd Pooling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(4 x 4)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062" y="0"/>
            <a:ext cx="46538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3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4th Convolutional Layer (2 x 2)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167100" y="1810350"/>
            <a:ext cx="88098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Machine Learning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214" y="0"/>
            <a:ext cx="4631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4"/>
          <p:cNvSpPr txBox="1"/>
          <p:nvPr>
            <p:ph type="title"/>
          </p:nvPr>
        </p:nvSpPr>
        <p:spPr>
          <a:xfrm>
            <a:off x="385800" y="63125"/>
            <a:ext cx="1847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4th Pooling Layer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(1 x 1)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5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Convolutional Layer (48 x 48) - zoom</a:t>
            </a:r>
            <a:endParaRPr/>
          </a:p>
        </p:txBody>
      </p:sp>
      <p:pic>
        <p:nvPicPr>
          <p:cNvPr id="491" name="Google Shape;4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9902"/>
            <a:ext cx="9144000" cy="1383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Pooling Layer (24 x 24) - zoom</a:t>
            </a:r>
            <a:endParaRPr/>
          </a:p>
        </p:txBody>
      </p:sp>
      <p:pic>
        <p:nvPicPr>
          <p:cNvPr id="497" name="Google Shape;49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2846"/>
            <a:ext cx="9143999" cy="139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7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Convolutional Layer (22 x 22) - zoom</a:t>
            </a:r>
            <a:endParaRPr/>
          </a:p>
        </p:txBody>
      </p:sp>
      <p:pic>
        <p:nvPicPr>
          <p:cNvPr id="503" name="Google Shape;50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1411"/>
            <a:ext cx="9144001" cy="1420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8"/>
          <p:cNvSpPr txBox="1"/>
          <p:nvPr>
            <p:ph type="title"/>
          </p:nvPr>
        </p:nvSpPr>
        <p:spPr>
          <a:xfrm>
            <a:off x="385800" y="63125"/>
            <a:ext cx="83724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Pooling Layer (11 x 11)</a:t>
            </a:r>
            <a:endParaRPr/>
          </a:p>
        </p:txBody>
      </p:sp>
      <p:pic>
        <p:nvPicPr>
          <p:cNvPr id="509" name="Google Shape;50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3340"/>
            <a:ext cx="9143999" cy="139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" y="187675"/>
            <a:ext cx="8839199" cy="4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2"/>
          <p:cNvSpPr txBox="1"/>
          <p:nvPr>
            <p:ph type="title"/>
          </p:nvPr>
        </p:nvSpPr>
        <p:spPr>
          <a:xfrm>
            <a:off x="490250" y="526350"/>
            <a:ext cx="804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2127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and Balanced Data</a:t>
            </a:r>
            <a:endParaRPr/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50" y="1465450"/>
            <a:ext cx="5535918" cy="351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/>
          <p:nvPr/>
        </p:nvSpPr>
        <p:spPr>
          <a:xfrm>
            <a:off x="804700" y="837900"/>
            <a:ext cx="45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Deleted Black / White only images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Made disgust same amount as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surprise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label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Transformation</a:t>
            </a:r>
            <a:endParaRPr/>
          </a:p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 we used</a:t>
            </a:r>
            <a:endParaRPr/>
          </a:p>
        </p:txBody>
      </p:sp>
      <p:sp>
        <p:nvSpPr>
          <p:cNvPr id="148" name="Google Shape;148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EigenFace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FisherFace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Bag of </a:t>
            </a:r>
            <a:r>
              <a:rPr lang="en"/>
              <a:t>Features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Affine transformation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EigenFace (PCA) n_component = 103 (90%)</a:t>
            </a:r>
            <a:endParaRPr/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9" cy="87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>
            <p:ph type="title"/>
          </p:nvPr>
        </p:nvSpPr>
        <p:spPr>
          <a:xfrm>
            <a:off x="311700" y="2237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Inverse</a:t>
            </a:r>
            <a:endParaRPr/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2925"/>
            <a:ext cx="8839204" cy="96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